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306" r:id="rId2"/>
    <p:sldId id="1365" r:id="rId3"/>
    <p:sldId id="1366" r:id="rId4"/>
    <p:sldId id="1149" r:id="rId5"/>
    <p:sldId id="1367" r:id="rId6"/>
    <p:sldId id="1368" r:id="rId7"/>
    <p:sldId id="1369" r:id="rId8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B039"/>
    <a:srgbClr val="42A84B"/>
    <a:srgbClr val="6F6F6F"/>
    <a:srgbClr val="8FC31F"/>
    <a:srgbClr val="78A742"/>
    <a:srgbClr val="A8D379"/>
    <a:srgbClr val="C6E0B4"/>
    <a:srgbClr val="00D100"/>
    <a:srgbClr val="A8D479"/>
    <a:srgbClr val="007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70" autoAdjust="0"/>
    <p:restoredTop sz="94686"/>
  </p:normalViewPr>
  <p:slideViewPr>
    <p:cSldViewPr snapToGrid="0" snapToObjects="1">
      <p:cViewPr>
        <p:scale>
          <a:sx n="100" d="100"/>
          <a:sy n="100" d="100"/>
        </p:scale>
        <p:origin x="58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9" d="100"/>
        <a:sy n="10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8572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761144"/>
            <a:ext cx="9143999" cy="43823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51"/>
          <a:stretch>
            <a:fillRect/>
          </a:stretch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9559"/>
            <a:ext cx="895350" cy="16772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248650" y="1629559"/>
            <a:ext cx="895350" cy="16772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BDFBB-8585-C94F-B16A-1A7C2EF36BA3}" type="datetimeFigureOut">
              <a:rPr kumimoji="1" lang="zh-CN" altLang="en-US" smtClean="0"/>
              <a:t>2018/12/31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53071-5161-ED4A-BED2-F638910A1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6031" y="275556"/>
            <a:ext cx="1228667" cy="338110"/>
          </a:xfrm>
          <a:prstGeom prst="rect">
            <a:avLst/>
          </a:prstGeom>
        </p:spPr>
      </p:pic>
      <p:sp>
        <p:nvSpPr>
          <p:cNvPr id="8" name="Shape 30"/>
          <p:cNvSpPr/>
          <p:nvPr userDrawn="1"/>
        </p:nvSpPr>
        <p:spPr>
          <a:xfrm>
            <a:off x="10013100" y="6542655"/>
            <a:ext cx="1772691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1200" i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</a:lstStyle>
          <a:p>
            <a:r>
              <a:t>www.zhuojianchina.com</a:t>
            </a:r>
          </a:p>
        </p:txBody>
      </p:sp>
      <p:sp>
        <p:nvSpPr>
          <p:cNvPr id="9" name="Shape 54"/>
          <p:cNvSpPr/>
          <p:nvPr userDrawn="1"/>
        </p:nvSpPr>
        <p:spPr>
          <a:xfrm>
            <a:off x="0" y="4905808"/>
            <a:ext cx="9144000" cy="237692"/>
          </a:xfrm>
          <a:prstGeom prst="rect">
            <a:avLst/>
          </a:prstGeom>
          <a:solidFill>
            <a:srgbClr val="47B039"/>
          </a:solidFill>
          <a:ln w="12700">
            <a:miter lim="400000"/>
          </a:ln>
        </p:spPr>
        <p:txBody>
          <a:bodyPr lIns="34289" tIns="34290" rIns="34289" bIns="3429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" name="Shape 55"/>
          <p:cNvSpPr/>
          <p:nvPr userDrawn="1"/>
        </p:nvSpPr>
        <p:spPr>
          <a:xfrm>
            <a:off x="7637359" y="4910730"/>
            <a:ext cx="1328157" cy="207749"/>
          </a:xfrm>
          <a:prstGeom prst="rect">
            <a:avLst/>
          </a:prstGeom>
          <a:ln w="12700">
            <a:miter lim="400000"/>
          </a:ln>
        </p:spPr>
        <p:txBody>
          <a:bodyPr wrap="none" lIns="34289" tIns="34290" rIns="34289" bIns="34290">
            <a:spAutoFit/>
          </a:bodyPr>
          <a:lstStyle>
            <a:lvl1pPr>
              <a:defRPr sz="1200" i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</a:lstStyle>
          <a:p>
            <a:r>
              <a:rPr sz="900" dirty="0"/>
              <a:t>www.zhuojianchina.com</a:t>
            </a:r>
          </a:p>
        </p:txBody>
      </p:sp>
      <p:sp>
        <p:nvSpPr>
          <p:cNvPr id="11" name="Shape 6"/>
          <p:cNvSpPr/>
          <p:nvPr userDrawn="1"/>
        </p:nvSpPr>
        <p:spPr>
          <a:xfrm rot="10800000">
            <a:off x="146030" y="-3"/>
            <a:ext cx="690558" cy="365126"/>
          </a:xfrm>
          <a:prstGeom prst="triangle">
            <a:avLst/>
          </a:prstGeom>
          <a:solidFill>
            <a:srgbClr val="262626">
              <a:alpha val="18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" name="Shape 7"/>
          <p:cNvSpPr/>
          <p:nvPr userDrawn="1"/>
        </p:nvSpPr>
        <p:spPr>
          <a:xfrm rot="10800000">
            <a:off x="-1" y="-1"/>
            <a:ext cx="516833" cy="273271"/>
          </a:xfrm>
          <a:prstGeom prst="triangle">
            <a:avLst/>
          </a:prstGeom>
          <a:solidFill>
            <a:srgbClr val="8FC31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" name="Shape 8"/>
          <p:cNvSpPr/>
          <p:nvPr userDrawn="1"/>
        </p:nvSpPr>
        <p:spPr>
          <a:xfrm rot="10800000">
            <a:off x="226776" y="-2"/>
            <a:ext cx="856108" cy="452659"/>
          </a:xfrm>
          <a:prstGeom prst="triangle">
            <a:avLst/>
          </a:prstGeom>
          <a:solidFill>
            <a:srgbClr val="47B03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57" y="4467243"/>
            <a:ext cx="1677781" cy="36197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77" y="680845"/>
            <a:ext cx="1900369" cy="52295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290854" y="4337474"/>
            <a:ext cx="942290" cy="75590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4540" y="4467242"/>
            <a:ext cx="406908" cy="38862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3E7FC0E-41F5-4282-9BEE-6D4C8F7AA0D7}"/>
              </a:ext>
            </a:extLst>
          </p:cNvPr>
          <p:cNvSpPr/>
          <p:nvPr/>
        </p:nvSpPr>
        <p:spPr>
          <a:xfrm>
            <a:off x="4221271" y="2232825"/>
            <a:ext cx="48971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卓健科技实习报告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7992C01-F3BD-43FC-B2CE-52CFED507820}"/>
              </a:ext>
            </a:extLst>
          </p:cNvPr>
          <p:cNvSpPr/>
          <p:nvPr/>
        </p:nvSpPr>
        <p:spPr>
          <a:xfrm>
            <a:off x="550675" y="601588"/>
            <a:ext cx="2655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实习概括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FD3EDC8-A437-4DAA-8684-E70F28AB4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实习单位：杭州卓健信息科技有限公司，是国内领先的医疗互联网化解决方案提供商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25000"/>
              </a:lnSpc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公司成立于</a:t>
            </a:r>
            <a:r>
              <a:rPr lang="en-US" altLang="zh-CN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2011</a:t>
            </a: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CN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月，主要业务是为大中型医院及医疗机构提供互联网化解决方案，打造智慧医院生态闭环。</a:t>
            </a:r>
          </a:p>
          <a:p>
            <a:pPr>
              <a:lnSpc>
                <a:spcPct val="125000"/>
              </a:lnSpc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本人于</a:t>
            </a:r>
            <a:r>
              <a:rPr lang="en-US" altLang="zh-CN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2018</a:t>
            </a: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CN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7</a:t>
            </a: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月初进入卓健实习，主要职务为前端开发，至此实习了近六个月。</a:t>
            </a:r>
          </a:p>
        </p:txBody>
      </p:sp>
    </p:spTree>
    <p:extLst>
      <p:ext uri="{BB962C8B-B14F-4D97-AF65-F5344CB8AC3E}">
        <p14:creationId xmlns:p14="http://schemas.microsoft.com/office/powerpoint/2010/main" val="262363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72CF865-7116-487C-9CB9-D9406B2720FA}"/>
              </a:ext>
            </a:extLst>
          </p:cNvPr>
          <p:cNvSpPr/>
          <p:nvPr/>
        </p:nvSpPr>
        <p:spPr>
          <a:xfrm>
            <a:off x="550675" y="601588"/>
            <a:ext cx="2655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实习内容</a:t>
            </a:r>
          </a:p>
        </p:txBody>
      </p:sp>
    </p:spTree>
    <p:extLst>
      <p:ext uri="{BB962C8B-B14F-4D97-AF65-F5344CB8AC3E}">
        <p14:creationId xmlns:p14="http://schemas.microsoft.com/office/powerpoint/2010/main" val="3197562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内容占位符 8">
            <a:extLst>
              <a:ext uri="{FF2B5EF4-FFF2-40B4-BE49-F238E27FC236}">
                <a16:creationId xmlns:a16="http://schemas.microsoft.com/office/drawing/2014/main" id="{213408CE-7132-42E5-83FC-EDFCC184C7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4687132"/>
              </p:ext>
            </p:extLst>
          </p:nvPr>
        </p:nvGraphicFramePr>
        <p:xfrm>
          <a:off x="457200" y="1318260"/>
          <a:ext cx="8229600" cy="31241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0000">
                  <a:extLst>
                    <a:ext uri="{9D8B030D-6E8A-4147-A177-3AD203B41FA5}">
                      <a16:colId xmlns:a16="http://schemas.microsoft.com/office/drawing/2014/main" val="3722053448"/>
                    </a:ext>
                  </a:extLst>
                </a:gridCol>
                <a:gridCol w="1123200">
                  <a:extLst>
                    <a:ext uri="{9D8B030D-6E8A-4147-A177-3AD203B41FA5}">
                      <a16:colId xmlns:a16="http://schemas.microsoft.com/office/drawing/2014/main" val="3053641159"/>
                    </a:ext>
                  </a:extLst>
                </a:gridCol>
                <a:gridCol w="1360800">
                  <a:extLst>
                    <a:ext uri="{9D8B030D-6E8A-4147-A177-3AD203B41FA5}">
                      <a16:colId xmlns:a16="http://schemas.microsoft.com/office/drawing/2014/main" val="3649129505"/>
                    </a:ext>
                  </a:extLst>
                </a:gridCol>
                <a:gridCol w="1216800">
                  <a:extLst>
                    <a:ext uri="{9D8B030D-6E8A-4147-A177-3AD203B41FA5}">
                      <a16:colId xmlns:a16="http://schemas.microsoft.com/office/drawing/2014/main" val="1187036049"/>
                    </a:ext>
                  </a:extLst>
                </a:gridCol>
                <a:gridCol w="3088800">
                  <a:extLst>
                    <a:ext uri="{9D8B030D-6E8A-4147-A177-3AD203B41FA5}">
                      <a16:colId xmlns:a16="http://schemas.microsoft.com/office/drawing/2014/main" val="2563428790"/>
                    </a:ext>
                  </a:extLst>
                </a:gridCol>
              </a:tblGrid>
              <a:tr h="257772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第一周工具与基础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>
                    <a:solidFill>
                      <a:srgbClr val="47B03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842689"/>
                  </a:ext>
                </a:extLst>
              </a:tr>
              <a:tr h="2680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第一天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第二天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第三天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第四天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第五天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extLst>
                  <a:ext uri="{0D108BD9-81ED-4DB2-BD59-A6C34878D82A}">
                    <a16:rowId xmlns:a16="http://schemas.microsoft.com/office/drawing/2014/main" val="854573243"/>
                  </a:ext>
                </a:extLst>
              </a:tr>
              <a:tr h="2577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git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工具与</a:t>
                      </a:r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vscode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工具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html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学习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+mn-ea"/>
                          <a:ea typeface="+mn-ea"/>
                        </a:rPr>
                        <a:t>css，css</a:t>
                      </a:r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编码规范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js，js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编码规范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css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预处理器的了解，</a:t>
                      </a:r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less，sass</a:t>
                      </a:r>
                      <a:endParaRPr 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extLst>
                  <a:ext uri="{0D108BD9-81ED-4DB2-BD59-A6C34878D82A}">
                    <a16:rowId xmlns:a16="http://schemas.microsoft.com/office/drawing/2014/main" val="1115873950"/>
                  </a:ext>
                </a:extLst>
              </a:tr>
              <a:tr h="257772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第二周</a:t>
                      </a:r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vue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>
                    <a:solidFill>
                      <a:srgbClr val="47B03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914123"/>
                  </a:ext>
                </a:extLst>
              </a:tr>
              <a:tr h="2680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第一天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第二天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第三天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第四天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第五天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extLst>
                  <a:ext uri="{0D108BD9-81ED-4DB2-BD59-A6C34878D82A}">
                    <a16:rowId xmlns:a16="http://schemas.microsoft.com/office/drawing/2014/main" val="3702800037"/>
                  </a:ext>
                </a:extLst>
              </a:tr>
              <a:tr h="2577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vue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基础学习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Axios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的学习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u="none" strike="noStrike">
                          <a:effectLst/>
                          <a:latin typeface="+mn-ea"/>
                          <a:ea typeface="+mn-ea"/>
                        </a:rPr>
                        <a:t>vue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组件以及路由的学习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编写简单的</a:t>
                      </a:r>
                      <a:r>
                        <a:rPr lang="en-US" altLang="zh-CN" sz="1000" u="none" strike="noStrike" dirty="0" err="1">
                          <a:effectLst/>
                          <a:latin typeface="+mn-ea"/>
                          <a:ea typeface="+mn-ea"/>
                        </a:rPr>
                        <a:t>vue</a:t>
                      </a:r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页面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Element-ui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以及</a:t>
                      </a:r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tesla ui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学习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extLst>
                  <a:ext uri="{0D108BD9-81ED-4DB2-BD59-A6C34878D82A}">
                    <a16:rowId xmlns:a16="http://schemas.microsoft.com/office/drawing/2014/main" val="1639280581"/>
                  </a:ext>
                </a:extLst>
              </a:tr>
              <a:tr h="257772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第三周</a:t>
                      </a:r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vue</a:t>
                      </a:r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实战</a:t>
                      </a:r>
                      <a:endParaRPr lang="zh-CN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>
                    <a:solidFill>
                      <a:srgbClr val="47B03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0305784"/>
                  </a:ext>
                </a:extLst>
              </a:tr>
              <a:tr h="257772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按照设计图，制作项目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561575"/>
                  </a:ext>
                </a:extLst>
              </a:tr>
              <a:tr h="257772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第四周</a:t>
                      </a:r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weex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>
                    <a:solidFill>
                      <a:srgbClr val="47B03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618633"/>
                  </a:ext>
                </a:extLst>
              </a:tr>
              <a:tr h="2680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第一天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第二天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第三天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第四天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第五天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extLst>
                  <a:ext uri="{0D108BD9-81ED-4DB2-BD59-A6C34878D82A}">
                    <a16:rowId xmlns:a16="http://schemas.microsoft.com/office/drawing/2014/main" val="2301477782"/>
                  </a:ext>
                </a:extLst>
              </a:tr>
              <a:tr h="2577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weex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基础学习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weex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基础学习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weex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项目搭建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+mn-ea"/>
                          <a:ea typeface="+mn-ea"/>
                        </a:rPr>
                        <a:t>weex</a:t>
                      </a:r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项目实战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  <a:latin typeface="+mn-ea"/>
                          <a:ea typeface="+mn-ea"/>
                        </a:rPr>
                        <a:t>weex</a:t>
                      </a:r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项目实战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extLst>
                  <a:ext uri="{0D108BD9-81ED-4DB2-BD59-A6C34878D82A}">
                    <a16:rowId xmlns:a16="http://schemas.microsoft.com/office/drawing/2014/main" val="2978685852"/>
                  </a:ext>
                </a:extLst>
              </a:tr>
              <a:tr h="25777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>
                          <a:effectLst/>
                          <a:latin typeface="+mn-ea"/>
                          <a:ea typeface="+mn-ea"/>
                        </a:rPr>
                        <a:t>讲师</a:t>
                      </a:r>
                      <a:endParaRPr lang="zh-CN" altLang="en-US" sz="1000" b="0" i="0" u="none" strike="noStrike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  <a:latin typeface="+mn-ea"/>
                          <a:ea typeface="+mn-ea"/>
                        </a:rPr>
                        <a:t>尤建武，张海枝</a:t>
                      </a:r>
                      <a:endParaRPr lang="zh-CN" altLang="en-US" sz="100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755" marR="5755" marT="575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636132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F72B9DE8-1EA1-4BE7-819A-61686295C230}"/>
              </a:ext>
            </a:extLst>
          </p:cNvPr>
          <p:cNvSpPr/>
          <p:nvPr/>
        </p:nvSpPr>
        <p:spPr>
          <a:xfrm>
            <a:off x="550675" y="601588"/>
            <a:ext cx="43108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实习内容</a:t>
            </a:r>
            <a:r>
              <a:rPr lang="en-US" altLang="zh-CN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/ </a:t>
            </a:r>
            <a:r>
              <a:rPr lang="zh-CN" altLang="en-US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技术培训</a:t>
            </a:r>
            <a:endParaRPr lang="zh-CN" altLang="en-US" sz="2800" b="1" dirty="0">
              <a:solidFill>
                <a:srgbClr val="42A84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8661D5-B751-4392-B36F-F1B9ABA85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药事平台项目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Font typeface="+mj-lt"/>
              <a:buAutoNum type="arabicPeriod"/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千佛山病案邮寄项目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Font typeface="+mj-lt"/>
              <a:buAutoNum type="arabicPeriod"/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橄榄云平台项目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1CA2CE7-84C2-42D5-A68A-2006B4BE3B54}"/>
              </a:ext>
            </a:extLst>
          </p:cNvPr>
          <p:cNvSpPr/>
          <p:nvPr/>
        </p:nvSpPr>
        <p:spPr>
          <a:xfrm>
            <a:off x="550675" y="601588"/>
            <a:ext cx="43108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实习内容</a:t>
            </a:r>
            <a:r>
              <a:rPr lang="en-US" altLang="zh-CN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/ </a:t>
            </a:r>
            <a:r>
              <a:rPr lang="zh-CN" altLang="en-US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项目实战</a:t>
            </a:r>
            <a:endParaRPr lang="zh-CN" altLang="en-US" sz="2800" b="1" dirty="0">
              <a:solidFill>
                <a:srgbClr val="42A84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86848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5D6DC537-EF13-4AA7-A8E2-8DFB63D48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药事平台项目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Font typeface="+mj-lt"/>
              <a:buAutoNum type="arabicPeriod"/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千佛山病案邮寄项目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Font typeface="+mj-lt"/>
              <a:buAutoNum type="arabicPeriod"/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橄榄云平台项目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F41E3DA-1409-4524-9C41-FB54E12C7E8D}"/>
              </a:ext>
            </a:extLst>
          </p:cNvPr>
          <p:cNvSpPr/>
          <p:nvPr/>
        </p:nvSpPr>
        <p:spPr>
          <a:xfrm>
            <a:off x="550675" y="601588"/>
            <a:ext cx="43108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实习内容</a:t>
            </a:r>
            <a:r>
              <a:rPr lang="en-US" altLang="zh-CN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/ </a:t>
            </a:r>
            <a:r>
              <a:rPr lang="zh-CN" altLang="en-US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项目实战</a:t>
            </a:r>
            <a:r>
              <a:rPr lang="en-US" altLang="zh-CN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/ </a:t>
            </a:r>
            <a:r>
              <a:rPr lang="zh-CN" altLang="en-US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药事平台</a:t>
            </a:r>
            <a:endParaRPr lang="zh-CN" altLang="en-US" sz="2800" b="1" dirty="0">
              <a:solidFill>
                <a:srgbClr val="42A84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22606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:a16="http://schemas.microsoft.com/office/drawing/2014/main" id="{D5C2A22D-4B56-4601-B98A-88D1B3547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药事平台项目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Font typeface="+mj-lt"/>
              <a:buAutoNum type="arabicPeriod"/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千佛山病案邮寄项目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Font typeface="+mj-lt"/>
              <a:buAutoNum type="arabicPeriod"/>
            </a:pPr>
            <a:r>
              <a:rPr lang="zh-CN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橄榄云平台项目</a:t>
            </a:r>
            <a:endParaRPr lang="en-US" altLang="zh-CN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D5AE4EB-E49E-44FD-BCC9-29BF9B98DAE3}"/>
              </a:ext>
            </a:extLst>
          </p:cNvPr>
          <p:cNvSpPr/>
          <p:nvPr/>
        </p:nvSpPr>
        <p:spPr>
          <a:xfrm>
            <a:off x="550675" y="601588"/>
            <a:ext cx="43108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实习内容</a:t>
            </a:r>
            <a:r>
              <a:rPr lang="en-US" altLang="zh-CN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/ </a:t>
            </a:r>
            <a:r>
              <a:rPr lang="zh-CN" altLang="en-US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项目实战 </a:t>
            </a:r>
            <a:r>
              <a:rPr lang="en-US" altLang="zh-CN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 </a:t>
            </a:r>
            <a:r>
              <a:rPr lang="zh-CN" altLang="en-US" sz="1600" b="1" dirty="0">
                <a:solidFill>
                  <a:srgbClr val="42A84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千佛山病案邮寄</a:t>
            </a:r>
            <a:endParaRPr lang="zh-CN" altLang="en-US" sz="2800" b="1" dirty="0">
              <a:solidFill>
                <a:srgbClr val="42A84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13164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249</Words>
  <Application>Microsoft Office PowerPoint</Application>
  <PresentationFormat>全屏显示(16:9)</PresentationFormat>
  <Paragraphs>56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Microsoft JhengHei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SIYUAN YU</cp:lastModifiedBy>
  <cp:revision>885</cp:revision>
  <dcterms:created xsi:type="dcterms:W3CDTF">2017-02-05T02:43:00Z</dcterms:created>
  <dcterms:modified xsi:type="dcterms:W3CDTF">2018-12-31T08:07:49Z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